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9144000"/>
  <p:notesSz cx="7007225" cy="9293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55.xml"/><Relationship Id="rId8" Type="http://schemas.openxmlformats.org/officeDocument/2006/relationships/slide" Target="slides/slide56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65" Type="http://schemas.openxmlformats.org/officeDocument/2006/relationships/slide" Target="slides/slide59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3.xml"/><Relationship Id="rId55" Type="http://schemas.openxmlformats.org/officeDocument/2006/relationships/slide" Target="slides/slide45.xml"/><Relationship Id="rId10" Type="http://schemas.openxmlformats.org/officeDocument/2006/relationships/slide" Target="slides/slide1.xml"/><Relationship Id="rId54" Type="http://schemas.openxmlformats.org/officeDocument/2006/relationships/slide" Target="slides/slide44.xml"/><Relationship Id="rId13" Type="http://schemas.openxmlformats.org/officeDocument/2006/relationships/slide" Target="slides/slide58.xml"/><Relationship Id="rId57" Type="http://schemas.openxmlformats.org/officeDocument/2006/relationships/slide" Target="slides/slide47.xml"/><Relationship Id="rId12" Type="http://schemas.openxmlformats.org/officeDocument/2006/relationships/slide" Target="slides/slide57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9b7e02644e8f572_16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59b7e02644e8f572_16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9b7e02644e8f572_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59b7e02644e8f572_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9b7e02644e8f572_15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59b7e02644e8f572_15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9b7e02644e8f572_160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59b7e02644e8f572_160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9b7e02644e8f572_145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59b7e02644e8f572_145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700700" y="4414275"/>
            <a:ext cx="56058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68100" y="696975"/>
            <a:ext cx="4671600" cy="348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03" name="Google Shape;503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0" name="Google Shape;560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2" name="Google Shape;562;p1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13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86" name="Google Shape;586;p1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3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09" name="Google Shape;509;p3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10" name="Google Shape;510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5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20" name="Google Shape;520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6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26" name="Google Shape;526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8" name="Google Shape;528;p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7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33" name="Google Shape;533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8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539" name="Google Shape;539;p8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0" name="Google Shape;540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p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51" name="Google Shape;551;p1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52" name="Google Shape;552;p1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53" name="Google Shape;553;p1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54" name="Google Shape;554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1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1"/>
          <p:cNvGrpSpPr/>
          <p:nvPr/>
        </p:nvGrpSpPr>
        <p:grpSpPr>
          <a:xfrm>
            <a:off x="0" y="0"/>
            <a:ext cx="8985250" cy="611187"/>
            <a:chOff x="0" y="0"/>
            <a:chExt cx="5660" cy="385"/>
          </a:xfrm>
        </p:grpSpPr>
        <p:sp>
          <p:nvSpPr>
            <p:cNvPr id="488" name="Google Shape;488;p1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2"/>
          <p:cNvGrpSpPr/>
          <p:nvPr/>
        </p:nvGrpSpPr>
        <p:grpSpPr>
          <a:xfrm>
            <a:off x="0" y="0"/>
            <a:ext cx="9336088" cy="6667500"/>
            <a:chOff x="0" y="0"/>
            <a:chExt cx="5881" cy="4200"/>
          </a:xfrm>
        </p:grpSpPr>
        <p:sp>
          <p:nvSpPr>
            <p:cNvPr id="565" name="Google Shape;565;p12"/>
            <p:cNvSpPr txBox="1"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 txBox="1"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" name="Google Shape;567;p12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568" name="Google Shape;568;p12"/>
              <p:cNvSpPr txBox="1"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2"/>
              <p:cNvSpPr txBox="1"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2"/>
              <p:cNvSpPr txBox="1"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2"/>
              <p:cNvSpPr txBox="1"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2"/>
              <p:cNvSpPr txBox="1"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2"/>
              <p:cNvSpPr txBox="1"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2"/>
              <p:cNvSpPr txBox="1"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2"/>
              <p:cNvSpPr txBox="1"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2"/>
              <p:cNvSpPr txBox="1"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8" name="Google Shape;578;p1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1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1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7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6.jpg"/><Relationship Id="rId4" Type="http://schemas.openxmlformats.org/officeDocument/2006/relationships/image" Target="../media/image9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9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10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i="0" lang="en-US" sz="4400" u="sng">
                <a:solidFill>
                  <a:srgbClr val="1155CC"/>
                </a:solidFill>
                <a:highlight>
                  <a:srgbClr val="FFFF00"/>
                </a:highlight>
                <a:latin typeface="Impact"/>
                <a:ea typeface="Impact"/>
                <a:cs typeface="Impact"/>
                <a:sym typeface="Impact"/>
              </a:rPr>
              <a:t>Information Processing System</a:t>
            </a:r>
            <a:endParaRPr u="sng">
              <a:solidFill>
                <a:srgbClr val="1155CC"/>
              </a:solidFill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7" name="Google Shape;607;p17"/>
          <p:cNvSpPr txBox="1"/>
          <p:nvPr>
            <p:ph idx="1" type="body"/>
          </p:nvPr>
        </p:nvSpPr>
        <p:spPr>
          <a:xfrm>
            <a:off x="-2" y="1828800"/>
            <a:ext cx="4908300" cy="5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500"/>
              <a:buFont typeface="Verdana"/>
              <a:buChar char="■"/>
            </a:pPr>
            <a:r>
              <a:rPr b="1" i="1" lang="en-US" sz="2500" u="none">
                <a:solidFill>
                  <a:srgbClr val="FF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DATA is a collection of independent and unorganized facts.</a:t>
            </a:r>
            <a:endParaRPr b="1" i="1" sz="2500">
              <a:solidFill>
                <a:srgbClr val="FF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FF"/>
              </a:buClr>
              <a:buSzPts val="2500"/>
              <a:buFont typeface="Verdana"/>
              <a:buChar char="■"/>
            </a:pPr>
            <a:r>
              <a:rPr b="1" i="1" lang="en-US" sz="2500" u="none">
                <a:solidFill>
                  <a:srgbClr val="FF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INFORMATION is the processed and organized data presented in a meaningful form.</a:t>
            </a:r>
            <a:endParaRPr b="1" i="1" sz="2500">
              <a:solidFill>
                <a:srgbClr val="FF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492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FF"/>
              </a:buClr>
              <a:buSzPts val="2500"/>
              <a:buFont typeface="Verdana"/>
              <a:buChar char="■"/>
            </a:pPr>
            <a:r>
              <a:rPr b="1" i="1" lang="en-US" sz="2500" u="none">
                <a:solidFill>
                  <a:srgbClr val="FF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DATA PROCESSING is the course of doing things in a sequence of steps.</a:t>
            </a:r>
            <a:endParaRPr b="1" i="1" sz="2500">
              <a:solidFill>
                <a:srgbClr val="FF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8" name="Google Shape;6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25" y="1563475"/>
            <a:ext cx="4235776" cy="48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rgbClr val="0000FF"/>
                </a:solidFill>
                <a:highlight>
                  <a:srgbClr val="00FFFF"/>
                </a:highlight>
              </a:rPr>
              <a:t>BASIC PC HARDWARE</a:t>
            </a:r>
            <a:endParaRPr b="1" i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648" name="Google Shape;648;p27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HARDWARE is the tangible part of a computer system.</a:t>
            </a:r>
            <a:endParaRPr b="1" i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0" y="675950"/>
            <a:ext cx="8567501" cy="61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i="0" lang="en-US" sz="4400" u="sng">
                <a:solidFill>
                  <a:schemeClr val="dk2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Basic hardware of a PC system</a:t>
            </a:r>
            <a:endParaRPr u="sng">
              <a:solidFill>
                <a:schemeClr val="dk2"/>
              </a:solidFill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3" name="Google Shape;653;p29"/>
          <p:cNvSpPr txBox="1"/>
          <p:nvPr>
            <p:ph idx="1" type="body"/>
          </p:nvPr>
        </p:nvSpPr>
        <p:spPr>
          <a:xfrm>
            <a:off x="280100" y="2604571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mic Sans MS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  <a:latin typeface="Comic Sans MS"/>
                <a:ea typeface="Comic Sans MS"/>
                <a:cs typeface="Comic Sans MS"/>
                <a:sym typeface="Comic Sans MS"/>
              </a:rPr>
              <a:t>Central Processing Unit (CPU)</a:t>
            </a:r>
            <a:endParaRPr b="1" i="1">
              <a:highlight>
                <a:srgbClr val="FF00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mic Sans MS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  <a:latin typeface="Comic Sans MS"/>
                <a:ea typeface="Comic Sans MS"/>
                <a:cs typeface="Comic Sans MS"/>
                <a:sym typeface="Comic Sans MS"/>
              </a:rPr>
              <a:t>Memory Unit</a:t>
            </a:r>
            <a:endParaRPr b="1" i="1">
              <a:highlight>
                <a:srgbClr val="FF00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mic Sans MS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Input Devices</a:t>
            </a:r>
            <a:endParaRPr b="1" i="1">
              <a:highlight>
                <a:srgbClr val="FF00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mic Sans MS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  <a:latin typeface="Comic Sans MS"/>
                <a:ea typeface="Comic Sans MS"/>
                <a:cs typeface="Comic Sans MS"/>
                <a:sym typeface="Comic Sans MS"/>
              </a:rPr>
              <a:t>Output Devices</a:t>
            </a:r>
            <a:endParaRPr b="1" i="1">
              <a:highlight>
                <a:srgbClr val="FF00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omic Sans MS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Secondary Storage Devices</a:t>
            </a:r>
            <a:endParaRPr b="1" i="1">
              <a:highlight>
                <a:srgbClr val="FF00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1.  Central Processing Unit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56" name="Google Shape;656;p30"/>
          <p:cNvSpPr txBox="1"/>
          <p:nvPr>
            <p:ph idx="1" type="body"/>
          </p:nvPr>
        </p:nvSpPr>
        <p:spPr>
          <a:xfrm>
            <a:off x="457200" y="1981200"/>
            <a:ext cx="8229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Brain of the computer.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It directs and controls the entire computer system and performs all arithmetic and logical operations.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Namdathloncpu" id="657" name="Google Shape;6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038600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u_socket" id="658" name="Google Shape;6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687" y="3733800"/>
            <a:ext cx="2805112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sng">
                <a:solidFill>
                  <a:srgbClr val="1155CC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2.  Memory Unit</a:t>
            </a:r>
            <a:endParaRPr b="1" i="1" u="sng">
              <a:solidFill>
                <a:srgbClr val="1155CC"/>
              </a:solidFill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61" name="Google Shape;661;p31"/>
          <p:cNvSpPr txBox="1"/>
          <p:nvPr>
            <p:ph idx="1" type="body"/>
          </p:nvPr>
        </p:nvSpPr>
        <p:spPr>
          <a:xfrm>
            <a:off x="276700" y="1752600"/>
            <a:ext cx="60687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omic Sans MS"/>
              <a:buChar char="■"/>
            </a:pPr>
            <a:r>
              <a:rPr b="1" i="1" lang="en-US" sz="25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Where the programs and data are stored .  </a:t>
            </a:r>
            <a:endParaRPr b="1" i="1" sz="2500"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226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omic Sans MS"/>
              <a:buChar char="◻"/>
            </a:pPr>
            <a:r>
              <a:rPr b="1" i="1" lang="en-US" sz="25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READ ONLY MEMORY (ROM) contains the pre-programmed computer instructions such as the Basic Input Output System (BIOS).</a:t>
            </a:r>
            <a:endParaRPr b="1" i="1" sz="2500"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226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omic Sans MS"/>
              <a:buChar char="◻"/>
            </a:pPr>
            <a:r>
              <a:rPr b="1" i="1" lang="en-US" sz="25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RANDOM ACCESS MEMORY (RAM) is used to store the programs and data that you will run.  Exists only when there is power.</a:t>
            </a:r>
            <a:endParaRPr b="1" i="1" sz="2500"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1" id="662" name="Google Shape;6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752600"/>
            <a:ext cx="15589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ram_dimms" id="663" name="Google Shape;6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0725" y="4772025"/>
            <a:ext cx="3267075" cy="193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572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00FF00"/>
                </a:highlight>
              </a:rPr>
              <a:t>3.  Input Devices</a:t>
            </a:r>
            <a:endParaRPr b="1" i="1">
              <a:highlight>
                <a:srgbClr val="00FF00"/>
              </a:highlight>
            </a:endParaRPr>
          </a:p>
        </p:txBody>
      </p:sp>
      <p:sp>
        <p:nvSpPr>
          <p:cNvPr id="670" name="Google Shape;670;p33"/>
          <p:cNvSpPr txBox="1"/>
          <p:nvPr>
            <p:ph idx="1" type="body"/>
          </p:nvPr>
        </p:nvSpPr>
        <p:spPr>
          <a:xfrm>
            <a:off x="457200" y="1676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Allows data and programs to be sent to the CPU.  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Keyboard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Mouse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Joystick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Microphone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Webcam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Scanner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Monitor</a:t>
            </a:r>
            <a:endParaRPr b="1" i="1">
              <a:highlight>
                <a:srgbClr val="FFFF00"/>
              </a:highlight>
            </a:endParaRPr>
          </a:p>
        </p:txBody>
      </p:sp>
      <p:pic>
        <p:nvPicPr>
          <p:cNvPr descr="photo_mouse" id="671" name="Google Shape;6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566" y="4195775"/>
            <a:ext cx="2581275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6718">
            <a:off x="3087893" y="3047895"/>
            <a:ext cx="4215077" cy="213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EAD1DC"/>
                </a:highlight>
                <a:latin typeface="Arial"/>
                <a:ea typeface="Arial"/>
                <a:cs typeface="Arial"/>
                <a:sym typeface="Arial"/>
              </a:rPr>
              <a:t>Keyboard</a:t>
            </a:r>
            <a:endParaRPr>
              <a:highlight>
                <a:srgbClr val="EAD1DC"/>
              </a:highlight>
            </a:endParaRPr>
          </a:p>
        </p:txBody>
      </p:sp>
      <p:sp>
        <p:nvSpPr>
          <p:cNvPr id="675" name="Google Shape;675;p3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Traditional keyboards</a:t>
            </a:r>
            <a:endParaRPr b="1" i="1">
              <a:highlight>
                <a:srgbClr val="FF00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Flexible keyboards</a:t>
            </a:r>
            <a:endParaRPr b="1" i="1">
              <a:highlight>
                <a:srgbClr val="FF00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Ergonomic keyboards</a:t>
            </a:r>
            <a:endParaRPr b="1" i="1">
              <a:highlight>
                <a:srgbClr val="FF00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Wireless keyboards</a:t>
            </a:r>
            <a:endParaRPr b="1" i="1">
              <a:highlight>
                <a:srgbClr val="FF00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PDA keyboards</a:t>
            </a:r>
            <a:endParaRPr b="1" i="1">
              <a:highlight>
                <a:srgbClr val="FF00FF"/>
              </a:highlight>
            </a:endParaRPr>
          </a:p>
        </p:txBody>
      </p:sp>
      <p:pic>
        <p:nvPicPr>
          <p:cNvPr id="676" name="Google Shape;6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381000"/>
            <a:ext cx="3876674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2438400"/>
            <a:ext cx="3295650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4343400"/>
            <a:ext cx="31623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Two Types of Mouse</a:t>
            </a:r>
            <a:endParaRPr>
              <a:highlight>
                <a:srgbClr val="F4CCCC"/>
              </a:highlight>
            </a:endParaRPr>
          </a:p>
        </p:txBody>
      </p:sp>
      <p:sp>
        <p:nvSpPr>
          <p:cNvPr id="681" name="Google Shape;681;p35"/>
          <p:cNvSpPr txBox="1"/>
          <p:nvPr>
            <p:ph idx="1" type="body"/>
          </p:nvPr>
        </p:nvSpPr>
        <p:spPr>
          <a:xfrm>
            <a:off x="457200" y="1981200"/>
            <a:ext cx="5486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Mechanical - a type of computer mouse that has a rubber or metal ball on its underside and it can roll in every direction.  </a:t>
            </a:r>
            <a:endParaRPr b="1" i="1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Optical:  This type uses a laser for detecting the mouse's movement.  </a:t>
            </a:r>
            <a:endParaRPr b="1" i="1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ouse-t2-3" id="682" name="Google Shape;682;p35"/>
          <p:cNvPicPr preferRelativeResize="0"/>
          <p:nvPr/>
        </p:nvPicPr>
        <p:blipFill rotWithShape="1">
          <a:blip r:embed="rId3">
            <a:alphaModFix/>
          </a:blip>
          <a:srcRect b="0" l="0" r="27309" t="0"/>
          <a:stretch/>
        </p:blipFill>
        <p:spPr>
          <a:xfrm>
            <a:off x="6324600" y="1600200"/>
            <a:ext cx="1538287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4595812"/>
            <a:ext cx="2438400" cy="20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Mouse Hooks Up to a PC</a:t>
            </a:r>
            <a:endParaRPr/>
          </a:p>
        </p:txBody>
      </p:sp>
      <p:sp>
        <p:nvSpPr>
          <p:cNvPr id="686" name="Google Shape;686;p36"/>
          <p:cNvSpPr txBox="1"/>
          <p:nvPr>
            <p:ph idx="1" type="body"/>
          </p:nvPr>
        </p:nvSpPr>
        <p:spPr>
          <a:xfrm>
            <a:off x="457200" y="1981200"/>
            <a:ext cx="8229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PS/2 Mouse </a:t>
            </a:r>
            <a:endParaRPr b="1" i="1"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Serial Mouse</a:t>
            </a:r>
            <a:endParaRPr b="1" i="1"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USB/Cordless Mouse</a:t>
            </a:r>
            <a:endParaRPr b="1" i="1">
              <a:highlight>
                <a:srgbClr val="00FF00"/>
              </a:highlight>
            </a:endParaRPr>
          </a:p>
        </p:txBody>
      </p:sp>
      <p:pic>
        <p:nvPicPr>
          <p:cNvPr descr="ps2" id="687" name="Google Shape;6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14478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idin6m" id="688" name="Google Shape;6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1905000"/>
            <a:ext cx="25908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ial-mouse" id="689" name="Google Shape;68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4038600"/>
            <a:ext cx="16668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62800"/>
            <a:ext cx="4360899" cy="45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6"/>
          <p:cNvSpPr txBox="1"/>
          <p:nvPr>
            <p:ph type="title"/>
          </p:nvPr>
        </p:nvSpPr>
        <p:spPr>
          <a:xfrm>
            <a:off x="1626425" y="148011"/>
            <a:ext cx="9791100" cy="201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46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000"/>
              <a:buFont typeface="Caveat"/>
              <a:buChar char="●"/>
            </a:pPr>
            <a:r>
              <a:rPr b="1" i="1" lang="en-US" sz="5000" u="sng">
                <a:solidFill>
                  <a:srgbClr val="0000FF"/>
                </a:solidFill>
                <a:highlight>
                  <a:srgbClr val="FFFF00"/>
                </a:highlight>
                <a:latin typeface="Caveat"/>
                <a:ea typeface="Caveat"/>
                <a:cs typeface="Caveat"/>
                <a:sym typeface="Caveat"/>
              </a:rPr>
              <a:t>WHAT IS COMPUTER</a:t>
            </a:r>
            <a:endParaRPr b="1" i="1" sz="5100" u="sng">
              <a:solidFill>
                <a:srgbClr val="0000FF"/>
              </a:solidFill>
              <a:highlight>
                <a:srgbClr val="FFFF00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4" name="Google Shape;604;p16"/>
          <p:cNvSpPr txBox="1"/>
          <p:nvPr>
            <p:ph idx="1" type="body"/>
          </p:nvPr>
        </p:nvSpPr>
        <p:spPr>
          <a:xfrm>
            <a:off x="166201" y="2162794"/>
            <a:ext cx="48630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b="1" i="1" lang="en-US" sz="3200">
                <a:solidFill>
                  <a:srgbClr val="000000"/>
                </a:solidFill>
                <a:highlight>
                  <a:srgbClr val="FFFF00"/>
                </a:highlight>
              </a:rPr>
              <a:t>COMPUTER is an electronic machine that follows a set of instructions in order that it may be able to accept and gather data and transform these into information.</a:t>
            </a:r>
            <a:endParaRPr b="1" i="1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2"/>
                </a:solidFill>
                <a:highlight>
                  <a:srgbClr val="00FFFF"/>
                </a:highlight>
              </a:rPr>
              <a:t>Other Pointing Devices</a:t>
            </a:r>
            <a:endParaRPr b="1" i="1">
              <a:solidFill>
                <a:schemeClr val="lt2"/>
              </a:solidFill>
              <a:highlight>
                <a:srgbClr val="00FFFF"/>
              </a:highlight>
            </a:endParaRPr>
          </a:p>
        </p:txBody>
      </p:sp>
      <p:sp>
        <p:nvSpPr>
          <p:cNvPr id="692" name="Google Shape;692;p37"/>
          <p:cNvSpPr txBox="1"/>
          <p:nvPr>
            <p:ph idx="1" type="body"/>
          </p:nvPr>
        </p:nvSpPr>
        <p:spPr>
          <a:xfrm>
            <a:off x="457200" y="1981200"/>
            <a:ext cx="8229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Trackball</a:t>
            </a:r>
            <a:endParaRPr b="1" i="1"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Track point</a:t>
            </a:r>
            <a:endParaRPr b="1" i="1"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Touch pad</a:t>
            </a:r>
            <a:endParaRPr b="1" i="1"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Touch Screen</a:t>
            </a:r>
            <a:endParaRPr b="1" i="1">
              <a:highlight>
                <a:srgbClr val="FFFF00"/>
              </a:highlight>
            </a:endParaRPr>
          </a:p>
        </p:txBody>
      </p:sp>
      <p:pic>
        <p:nvPicPr>
          <p:cNvPr descr="trackball" id="693" name="Google Shape;6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524000"/>
            <a:ext cx="2003425" cy="223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ckPointII" id="694" name="Google Shape;6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905000"/>
            <a:ext cx="14287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uchpad" id="695" name="Google Shape;6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39624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mr1" id="696" name="Google Shape;69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3581400"/>
            <a:ext cx="3209925" cy="302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8"/>
          <p:cNvSpPr txBox="1"/>
          <p:nvPr>
            <p:ph idx="1" type="body"/>
          </p:nvPr>
        </p:nvSpPr>
        <p:spPr>
          <a:xfrm>
            <a:off x="457200" y="838200"/>
            <a:ext cx="5257800" cy="5638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mpact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Impact"/>
                <a:ea typeface="Impact"/>
                <a:cs typeface="Impact"/>
                <a:sym typeface="Impact"/>
              </a:rPr>
              <a:t>Joystick – input device for computer games</a:t>
            </a:r>
            <a:endParaRPr b="1" i="1"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mpact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Impact"/>
                <a:ea typeface="Impact"/>
                <a:cs typeface="Impact"/>
                <a:sym typeface="Impact"/>
              </a:rPr>
              <a:t>Light Pens – light-sensitive penlike device</a:t>
            </a:r>
            <a:endParaRPr b="1" i="1"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mpact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Impact"/>
                <a:ea typeface="Impact"/>
                <a:cs typeface="Impact"/>
                <a:sym typeface="Impact"/>
              </a:rPr>
              <a:t>Stylus – penlike device commonly used with tablet PCs and PDAs.</a:t>
            </a:r>
            <a:endParaRPr b="1" i="1">
              <a:highlight>
                <a:srgbClr val="FFFF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99" name="Google Shape;699;p38"/>
          <p:cNvPicPr preferRelativeResize="0"/>
          <p:nvPr/>
        </p:nvPicPr>
        <p:blipFill rotWithShape="1">
          <a:blip r:embed="rId3">
            <a:alphaModFix/>
          </a:blip>
          <a:srcRect b="0" l="0" r="0" t="25384"/>
          <a:stretch/>
        </p:blipFill>
        <p:spPr>
          <a:xfrm>
            <a:off x="5638800" y="2438400"/>
            <a:ext cx="27622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1524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4648200"/>
            <a:ext cx="19621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5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Scanning Devices</a:t>
            </a:r>
            <a:endParaRPr b="1" i="1" sz="4500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4" name="Google Shape;704;p39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Optical scanners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Card readers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Bar code readers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Character and mark recognition devices</a:t>
            </a:r>
            <a:endParaRPr b="1" i="1">
              <a:highlight>
                <a:srgbClr val="00FFFF"/>
              </a:highlight>
            </a:endParaRPr>
          </a:p>
        </p:txBody>
      </p:sp>
      <p:pic>
        <p:nvPicPr>
          <p:cNvPr id="705" name="Google Shape;7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419600"/>
            <a:ext cx="47625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4648200"/>
            <a:ext cx="2362200" cy="15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1600200"/>
            <a:ext cx="27622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</a:rPr>
              <a:t>Image Capturing Devices</a:t>
            </a:r>
            <a:endParaRPr b="1" i="1">
              <a:highlight>
                <a:srgbClr val="FFFF00"/>
              </a:highlight>
            </a:endParaRPr>
          </a:p>
        </p:txBody>
      </p:sp>
      <p:sp>
        <p:nvSpPr>
          <p:cNvPr id="710" name="Google Shape;710;p4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Digital Cameras</a:t>
            </a:r>
            <a:endParaRPr b="1" i="1"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Digital Video Cameras</a:t>
            </a:r>
            <a:endParaRPr b="1" i="1">
              <a:highlight>
                <a:srgbClr val="00FF00"/>
              </a:highlight>
            </a:endParaRPr>
          </a:p>
        </p:txBody>
      </p:sp>
      <p:pic>
        <p:nvPicPr>
          <p:cNvPr id="711" name="Google Shape;7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524000"/>
            <a:ext cx="381952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4343400"/>
            <a:ext cx="3352801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25" y="4366175"/>
            <a:ext cx="2589525" cy="18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</a:rPr>
              <a:t>4.  Output Devices</a:t>
            </a:r>
            <a:endParaRPr b="1" i="1">
              <a:highlight>
                <a:srgbClr val="FFFF00"/>
              </a:highlight>
            </a:endParaRPr>
          </a:p>
        </p:txBody>
      </p:sp>
      <p:sp>
        <p:nvSpPr>
          <p:cNvPr id="716" name="Google Shape;716;p41"/>
          <p:cNvSpPr txBox="1"/>
          <p:nvPr>
            <p:ph idx="1" type="body"/>
          </p:nvPr>
        </p:nvSpPr>
        <p:spPr>
          <a:xfrm>
            <a:off x="457200" y="18288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Media used by the computer in displaying its responses to our requests and instructions.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Monitor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Audio Speakers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Printer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17" name="Google Shape;7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140" y="3429000"/>
            <a:ext cx="2812184" cy="277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Monitor</a:t>
            </a:r>
            <a:endParaRPr/>
          </a:p>
        </p:txBody>
      </p:sp>
      <p:sp>
        <p:nvSpPr>
          <p:cNvPr id="720" name="Google Shape;720;p42"/>
          <p:cNvSpPr txBox="1"/>
          <p:nvPr>
            <p:ph idx="1" type="body"/>
          </p:nvPr>
        </p:nvSpPr>
        <p:spPr>
          <a:xfrm>
            <a:off x="0" y="18288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Cathode Ray Tube (CRT)</a:t>
            </a:r>
            <a:endParaRPr b="1" i="1"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t/>
            </a:r>
            <a:endParaRPr b="1" i="1" sz="3200" u="non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Liquid Crystal Display (LCD)</a:t>
            </a:r>
            <a:endParaRPr b="1" i="1">
              <a:highlight>
                <a:srgbClr val="FFFF00"/>
              </a:highlight>
            </a:endParaRPr>
          </a:p>
        </p:txBody>
      </p:sp>
      <p:pic>
        <p:nvPicPr>
          <p:cNvPr descr="cheap-computer-monitors" id="721" name="Google Shape;7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8050" y="914400"/>
            <a:ext cx="2822550" cy="28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550" y="4035450"/>
            <a:ext cx="3782451" cy="28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476" y="2884650"/>
            <a:ext cx="3107849" cy="3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sng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Printers</a:t>
            </a:r>
            <a:endParaRPr b="1" i="1" u="sng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6" name="Google Shape;726;p43"/>
          <p:cNvSpPr txBox="1"/>
          <p:nvPr>
            <p:ph idx="1" type="body"/>
          </p:nvPr>
        </p:nvSpPr>
        <p:spPr>
          <a:xfrm>
            <a:off x="242606" y="1828800"/>
            <a:ext cx="65661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IMPACT PRINTERS uses pressure by physically striking the paper. Ex. Daisy wheel printers, line printers, dot matrix printers &amp; band printers.</a:t>
            </a:r>
            <a:endParaRPr b="1" i="1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NON-IMPACT PRINTER does not apply pressure on the paper but instead produces character by using lasers, ink spray, photography or heat.</a:t>
            </a:r>
            <a:endParaRPr b="1" i="1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17-3472main" id="728" name="Google Shape;7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26_big" id="729" name="Google Shape;72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5052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0002A9SKQ" id="730" name="Google Shape;73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762000"/>
            <a:ext cx="38322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4"/>
          <p:cNvSpPr txBox="1"/>
          <p:nvPr/>
        </p:nvSpPr>
        <p:spPr>
          <a:xfrm>
            <a:off x="3657600" y="609600"/>
            <a:ext cx="2819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Dot matrix printer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4"/>
          <p:cNvSpPr txBox="1"/>
          <p:nvPr/>
        </p:nvSpPr>
        <p:spPr>
          <a:xfrm>
            <a:off x="5791200" y="5105400"/>
            <a:ext cx="28194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Inkjet printer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4"/>
          <p:cNvSpPr txBox="1"/>
          <p:nvPr/>
        </p:nvSpPr>
        <p:spPr>
          <a:xfrm>
            <a:off x="3200400" y="5257800"/>
            <a:ext cx="152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Laser printer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00FFFF"/>
                </a:highlight>
              </a:rPr>
              <a:t>5.  Secondary Storage Devices</a:t>
            </a:r>
            <a:endParaRPr b="1" i="1">
              <a:highlight>
                <a:srgbClr val="00FFFF"/>
              </a:highlight>
            </a:endParaRPr>
          </a:p>
        </p:txBody>
      </p:sp>
      <p:sp>
        <p:nvSpPr>
          <p:cNvPr id="736" name="Google Shape;736;p4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Attached to the computer system to allow you to store programs and data permanently for the purpose of retrieving them for future use.</a:t>
            </a:r>
            <a:endParaRPr b="1" i="1"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Floppy disk, Hard disk, CD Rom</a:t>
            </a:r>
            <a:endParaRPr b="1" i="1"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00FFFF"/>
                </a:highlight>
              </a:rPr>
              <a:t>Floppy Disk</a:t>
            </a:r>
            <a:endParaRPr b="1" i="1">
              <a:highlight>
                <a:srgbClr val="00FFFF"/>
              </a:highlight>
            </a:endParaRPr>
          </a:p>
        </p:txBody>
      </p:sp>
      <p:sp>
        <p:nvSpPr>
          <p:cNvPr id="739" name="Google Shape;739;p4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The most common secondary storage device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3.5” disk – 1.44MB</a:t>
            </a:r>
            <a:endParaRPr b="1" i="1">
              <a:highlight>
                <a:srgbClr val="00FFFF"/>
              </a:highlight>
            </a:endParaRPr>
          </a:p>
        </p:txBody>
      </p:sp>
      <p:pic>
        <p:nvPicPr>
          <p:cNvPr descr="1inchfloppywithfloppy" id="740" name="Google Shape;7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667000"/>
            <a:ext cx="4191000" cy="339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40" y="4224350"/>
            <a:ext cx="3096325" cy="26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9" id="610" name="Google Shape;6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3276600"/>
            <a:ext cx="3200400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per_lg" id="611" name="Google Shape;6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286000"/>
            <a:ext cx="2535236" cy="33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8"/>
          <p:cNvSpPr/>
          <p:nvPr/>
        </p:nvSpPr>
        <p:spPr>
          <a:xfrm>
            <a:off x="2743200" y="3810000"/>
            <a:ext cx="27432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8"/>
          <p:cNvSpPr txBox="1"/>
          <p:nvPr/>
        </p:nvSpPr>
        <p:spPr>
          <a:xfrm>
            <a:off x="2895600" y="3048000"/>
            <a:ext cx="2514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puter2" id="614" name="Google Shape;6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914400"/>
            <a:ext cx="2209800" cy="180498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8"/>
          <p:cNvSpPr txBox="1"/>
          <p:nvPr/>
        </p:nvSpPr>
        <p:spPr>
          <a:xfrm>
            <a:off x="1143000" y="5105400"/>
            <a:ext cx="2514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8"/>
          <p:cNvSpPr txBox="1"/>
          <p:nvPr/>
        </p:nvSpPr>
        <p:spPr>
          <a:xfrm>
            <a:off x="6019800" y="5257800"/>
            <a:ext cx="2514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High-Capacity Floppy Disks 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744" name="Google Shape;744;p47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Char char="■"/>
            </a:pPr>
            <a:r>
              <a:rPr b="1" i="1" lang="en-US" sz="3200" u="none">
                <a:solidFill>
                  <a:srgbClr val="00FF00"/>
                </a:solidFill>
                <a:highlight>
                  <a:srgbClr val="000000"/>
                </a:highlight>
              </a:rPr>
              <a:t>Floppy disk cartridges</a:t>
            </a:r>
            <a:endParaRPr b="1" i="1">
              <a:solidFill>
                <a:srgbClr val="00FF00"/>
              </a:solidFill>
              <a:highlight>
                <a:srgbClr val="0000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FF00"/>
              </a:buClr>
              <a:buSzPts val="2400"/>
              <a:buChar char="■"/>
            </a:pPr>
            <a:r>
              <a:rPr b="1" i="1" lang="en-US" sz="3200" u="none">
                <a:solidFill>
                  <a:srgbClr val="00FF00"/>
                </a:solidFill>
                <a:highlight>
                  <a:srgbClr val="000000"/>
                </a:highlight>
              </a:rPr>
              <a:t>3 ½ inches in diameter</a:t>
            </a:r>
            <a:endParaRPr b="1" i="1">
              <a:solidFill>
                <a:srgbClr val="00FF00"/>
              </a:solidFill>
              <a:highlight>
                <a:srgbClr val="0000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FF00"/>
              </a:buClr>
              <a:buSzPts val="2400"/>
              <a:buChar char="■"/>
            </a:pPr>
            <a:r>
              <a:rPr b="1" i="1" lang="en-US" sz="3200" u="none">
                <a:solidFill>
                  <a:srgbClr val="00FF00"/>
                </a:solidFill>
                <a:highlight>
                  <a:srgbClr val="000000"/>
                </a:highlight>
              </a:rPr>
              <a:t>Stores more information</a:t>
            </a:r>
            <a:endParaRPr b="1" i="1">
              <a:solidFill>
                <a:srgbClr val="00FF00"/>
              </a:solidFill>
              <a:highlight>
                <a:srgbClr val="0000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FF00"/>
              </a:buClr>
              <a:buSzPts val="2400"/>
              <a:buChar char="■"/>
            </a:pPr>
            <a:r>
              <a:rPr b="1" i="1" lang="en-US" sz="3200" u="none">
                <a:solidFill>
                  <a:srgbClr val="00FF00"/>
                </a:solidFill>
                <a:highlight>
                  <a:srgbClr val="000000"/>
                </a:highlight>
              </a:rPr>
              <a:t>Zip disks</a:t>
            </a:r>
            <a:endParaRPr b="1" i="1">
              <a:solidFill>
                <a:srgbClr val="00FF00"/>
              </a:solidFill>
              <a:highlight>
                <a:srgbClr val="000000"/>
              </a:highlight>
            </a:endParaRPr>
          </a:p>
        </p:txBody>
      </p:sp>
      <p:pic>
        <p:nvPicPr>
          <p:cNvPr id="745" name="Google Shape;7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633787"/>
            <a:ext cx="5334000" cy="31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rd_disk_l" id="747" name="Google Shape;7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3200400"/>
            <a:ext cx="28194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rgbClr val="0000FF"/>
                </a:solidFill>
                <a:highlight>
                  <a:srgbClr val="FFFF00"/>
                </a:highlight>
              </a:rPr>
              <a:t>Hard Disk Drive or Hard Disk </a:t>
            </a:r>
            <a:endParaRPr b="1" i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749" name="Google Shape;749;p48"/>
          <p:cNvSpPr txBox="1"/>
          <p:nvPr>
            <p:ph idx="1" type="body"/>
          </p:nvPr>
        </p:nvSpPr>
        <p:spPr>
          <a:xfrm>
            <a:off x="457200" y="1981200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400"/>
              <a:buChar char="■"/>
            </a:pPr>
            <a:r>
              <a:rPr b="1" i="1" lang="en-US" sz="3200" u="none">
                <a:solidFill>
                  <a:srgbClr val="FF00FF"/>
                </a:solidFill>
                <a:highlight>
                  <a:srgbClr val="00FFFF"/>
                </a:highlight>
              </a:rPr>
              <a:t>Made of rigid materials unlike floppy disks</a:t>
            </a:r>
            <a:endParaRPr b="1" i="1">
              <a:solidFill>
                <a:srgbClr val="FF00FF"/>
              </a:solidFill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00FF"/>
              </a:buClr>
              <a:buSzPts val="2400"/>
              <a:buChar char="■"/>
            </a:pPr>
            <a:r>
              <a:rPr b="1" i="1" lang="en-US" sz="3200" u="none">
                <a:solidFill>
                  <a:srgbClr val="FF00FF"/>
                </a:solidFill>
                <a:highlight>
                  <a:srgbClr val="00FFFF"/>
                </a:highlight>
              </a:rPr>
              <a:t>Holds a greater amount of data</a:t>
            </a:r>
            <a:endParaRPr b="1" i="1">
              <a:solidFill>
                <a:srgbClr val="FF00FF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Optical Discs 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2" name="Google Shape;752;p49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A standard part of modern desktop machines, especially used for multimedia purposes and preferred in loading applications.</a:t>
            </a:r>
            <a:endParaRPr b="1" i="1">
              <a:highlight>
                <a:srgbClr val="00FFFF"/>
              </a:highlight>
            </a:endParaRPr>
          </a:p>
        </p:txBody>
      </p:sp>
      <p:pic>
        <p:nvPicPr>
          <p:cNvPr descr="cdrom" id="753" name="Google Shape;7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3657600"/>
            <a:ext cx="2895599" cy="28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Kinds</a:t>
            </a:r>
            <a:endParaRPr/>
          </a:p>
        </p:txBody>
      </p:sp>
      <p:sp>
        <p:nvSpPr>
          <p:cNvPr id="756" name="Google Shape;756;p5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b="1" i="1" lang="en-US" sz="3200" u="none">
                <a:solidFill>
                  <a:schemeClr val="lt2"/>
                </a:solidFill>
                <a:highlight>
                  <a:srgbClr val="FFFF00"/>
                </a:highlight>
              </a:rPr>
              <a:t>Blue Ray Disk – 40G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b="1" i="1" lang="en-US" sz="3200" u="none">
                <a:solidFill>
                  <a:schemeClr val="lt2"/>
                </a:solidFill>
                <a:highlight>
                  <a:srgbClr val="FFFF00"/>
                </a:highlight>
              </a:rPr>
              <a:t>Digital Versatile Disk 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Char char="◻"/>
            </a:pPr>
            <a:r>
              <a:rPr b="1" i="1" lang="en-US" sz="2800" u="none">
                <a:solidFill>
                  <a:schemeClr val="lt2"/>
                </a:solidFill>
                <a:highlight>
                  <a:srgbClr val="FFFF00"/>
                </a:highlight>
              </a:rPr>
              <a:t>DVD-R – write once, 3.95G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Char char="◻"/>
            </a:pPr>
            <a:r>
              <a:rPr b="1" i="1" lang="en-US" sz="2800" u="none">
                <a:solidFill>
                  <a:schemeClr val="lt2"/>
                </a:solidFill>
                <a:highlight>
                  <a:srgbClr val="FFFF00"/>
                </a:highlight>
              </a:rPr>
              <a:t>DVD RW – rewritable, 3G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Char char="◻"/>
            </a:pPr>
            <a:r>
              <a:rPr b="1" i="1" lang="en-US" sz="2800" u="none">
                <a:solidFill>
                  <a:schemeClr val="lt2"/>
                </a:solidFill>
                <a:highlight>
                  <a:srgbClr val="FFFF00"/>
                </a:highlight>
              </a:rPr>
              <a:t>Single Layer and Double Layer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b="1" i="1" lang="en-US" sz="3200" u="none">
                <a:solidFill>
                  <a:schemeClr val="lt2"/>
                </a:solidFill>
                <a:highlight>
                  <a:srgbClr val="FFFF00"/>
                </a:highlight>
              </a:rPr>
              <a:t>Compact Disk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Char char="◻"/>
            </a:pPr>
            <a:r>
              <a:rPr b="1" i="1" lang="en-US" sz="2800" u="none">
                <a:solidFill>
                  <a:schemeClr val="lt2"/>
                </a:solidFill>
                <a:highlight>
                  <a:srgbClr val="FFFF00"/>
                </a:highlight>
              </a:rPr>
              <a:t>CD-R – write once, 650MB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Char char="◻"/>
            </a:pPr>
            <a:r>
              <a:rPr b="1" i="1" lang="en-US" sz="2800" u="none">
                <a:solidFill>
                  <a:schemeClr val="lt2"/>
                </a:solidFill>
                <a:highlight>
                  <a:srgbClr val="FFFF00"/>
                </a:highlight>
              </a:rPr>
              <a:t>CD-RW – rewritable, 700MB</a:t>
            </a:r>
            <a:endParaRPr b="1" i="1">
              <a:solidFill>
                <a:schemeClr val="lt2"/>
              </a:solidFill>
              <a:highlight>
                <a:srgbClr val="FFFF00"/>
              </a:highlight>
            </a:endParaRPr>
          </a:p>
          <a:p>
            <a:pPr indent="-20955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i="1" sz="2800" u="none">
              <a:solidFill>
                <a:schemeClr val="lt2"/>
              </a:solidFill>
              <a:highlight>
                <a:srgbClr val="FFFF00"/>
              </a:highlight>
            </a:endParaRPr>
          </a:p>
        </p:txBody>
      </p:sp>
      <p:pic>
        <p:nvPicPr>
          <p:cNvPr id="757" name="Google Shape;7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609600"/>
            <a:ext cx="29718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</a:rPr>
              <a:t>Optical Drives</a:t>
            </a:r>
            <a:endParaRPr b="1" i="1">
              <a:highlight>
                <a:srgbClr val="FFFF00"/>
              </a:highlight>
            </a:endParaRPr>
          </a:p>
        </p:txBody>
      </p:sp>
      <p:sp>
        <p:nvSpPr>
          <p:cNvPr id="760" name="Google Shape;760;p51"/>
          <p:cNvSpPr txBox="1"/>
          <p:nvPr>
            <p:ph idx="1" type="body"/>
          </p:nvPr>
        </p:nvSpPr>
        <p:spPr>
          <a:xfrm>
            <a:off x="228600" y="1981200"/>
            <a:ext cx="8610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CD-ROM		read CDs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CD-Writer		read/write CDs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DVD-Combo		read/write CDs, read DVD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DVD Writer	 	read/write CDs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					read/write DVDs</a:t>
            </a:r>
            <a:endParaRPr b="1" i="1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Other Secondary Storage</a:t>
            </a:r>
            <a:endParaRPr>
              <a:highlight>
                <a:srgbClr val="FF00FF"/>
              </a:highlight>
            </a:endParaRPr>
          </a:p>
        </p:txBody>
      </p:sp>
      <p:sp>
        <p:nvSpPr>
          <p:cNvPr id="763" name="Google Shape;763;p5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■"/>
            </a:pPr>
            <a:r>
              <a:rPr b="1" i="1" lang="en-US" sz="3200" u="none">
                <a:solidFill>
                  <a:srgbClr val="0000FF"/>
                </a:solidFill>
                <a:highlight>
                  <a:srgbClr val="FFFF00"/>
                </a:highlight>
              </a:rPr>
              <a:t>Solid-State Storage</a:t>
            </a:r>
            <a:endParaRPr b="1" i="1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240"/>
              <a:buChar char="◻"/>
            </a:pPr>
            <a:r>
              <a:rPr b="1" i="1" lang="en-US" sz="2800" u="none">
                <a:solidFill>
                  <a:srgbClr val="0000FF"/>
                </a:solidFill>
                <a:highlight>
                  <a:srgbClr val="FFFF00"/>
                </a:highlight>
              </a:rPr>
              <a:t>No moving parts</a:t>
            </a:r>
            <a:endParaRPr b="1" i="1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240"/>
              <a:buChar char="◻"/>
            </a:pPr>
            <a:r>
              <a:rPr b="1" i="1" lang="en-US" sz="2800" u="none">
                <a:solidFill>
                  <a:srgbClr val="0000FF"/>
                </a:solidFill>
                <a:highlight>
                  <a:srgbClr val="FFFF00"/>
                </a:highlight>
              </a:rPr>
              <a:t>Flash memory cards</a:t>
            </a:r>
            <a:endParaRPr b="1" i="1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indent="-143508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</a:pPr>
            <a:r>
              <a:t/>
            </a:r>
            <a:endParaRPr b="1" i="1" sz="2800" u="none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indent="-143508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</a:pPr>
            <a:r>
              <a:t/>
            </a:r>
            <a:endParaRPr b="1" i="1" sz="2800" u="none">
              <a:solidFill>
                <a:srgbClr val="0000FF"/>
              </a:solidFill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240"/>
              <a:buChar char="◻"/>
            </a:pPr>
            <a:r>
              <a:rPr b="1" i="1" lang="en-US" sz="2800" u="none">
                <a:solidFill>
                  <a:srgbClr val="0000FF"/>
                </a:solidFill>
                <a:highlight>
                  <a:srgbClr val="FFFF00"/>
                </a:highlight>
              </a:rPr>
              <a:t>USB flash drives</a:t>
            </a:r>
            <a:endParaRPr b="1" i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pic>
        <p:nvPicPr>
          <p:cNvPr id="764" name="Google Shape;764;p52"/>
          <p:cNvPicPr preferRelativeResize="0"/>
          <p:nvPr/>
        </p:nvPicPr>
        <p:blipFill rotWithShape="1">
          <a:blip r:embed="rId3">
            <a:alphaModFix/>
          </a:blip>
          <a:srcRect b="0" l="0" r="0" t="13156"/>
          <a:stretch/>
        </p:blipFill>
        <p:spPr>
          <a:xfrm>
            <a:off x="4857750" y="1676400"/>
            <a:ext cx="42862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4424362"/>
            <a:ext cx="2285999" cy="20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1" lang="en-US" sz="4000" u="sng">
                <a:solidFill>
                  <a:schemeClr val="dk1"/>
                </a:solidFill>
                <a:highlight>
                  <a:srgbClr val="FFFF00"/>
                </a:highlight>
              </a:rPr>
              <a:t>Parts that Build Up A System Unit</a:t>
            </a:r>
            <a:endParaRPr b="1" i="1" u="sng">
              <a:highlight>
                <a:srgbClr val="FFFF00"/>
              </a:highlight>
            </a:endParaRPr>
          </a:p>
        </p:txBody>
      </p:sp>
      <p:sp>
        <p:nvSpPr>
          <p:cNvPr id="768" name="Google Shape;768;p53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Casing or cover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Power Supply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Motherboard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Microprocessor 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Memory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Comfortaa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FF"/>
                </a:highlight>
                <a:latin typeface="Comfortaa"/>
                <a:ea typeface="Comfortaa"/>
                <a:cs typeface="Comfortaa"/>
                <a:sym typeface="Comfortaa"/>
              </a:rPr>
              <a:t>Video Card</a:t>
            </a:r>
            <a:endParaRPr b="1" i="1">
              <a:highlight>
                <a:srgbClr val="00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9" name="Google Shape;769;p53"/>
          <p:cNvSpPr txBox="1"/>
          <p:nvPr>
            <p:ph idx="1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 Black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Sound card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 Black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Floppy disk drive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 Black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Hard disk drive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 Black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CD-ROM drive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 Black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MODEM</a:t>
            </a:r>
            <a:endParaRPr b="1" i="1"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Casing or cover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772" name="Google Shape;772;p54"/>
          <p:cNvSpPr txBox="1"/>
          <p:nvPr>
            <p:ph idx="1" type="body"/>
          </p:nvPr>
        </p:nvSpPr>
        <p:spPr>
          <a:xfrm>
            <a:off x="457200" y="19812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The box or outer shell that houses most of the computer, it is usually one of the most overlooked parts of the PC.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</a:rPr>
              <a:t>Protects the computer circuits, cooling and system organization.</a:t>
            </a:r>
            <a:endParaRPr b="1" i="1">
              <a:highlight>
                <a:srgbClr val="FFFF00"/>
              </a:highlight>
            </a:endParaRPr>
          </a:p>
        </p:txBody>
      </p:sp>
      <p:pic>
        <p:nvPicPr>
          <p:cNvPr descr="p4" id="773" name="Google Shape;7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6096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00FF"/>
                </a:highlight>
              </a:rPr>
              <a:t>Power Supply</a:t>
            </a:r>
            <a:endParaRPr b="1" i="1">
              <a:highlight>
                <a:srgbClr val="FF00FF"/>
              </a:highlight>
            </a:endParaRPr>
          </a:p>
        </p:txBody>
      </p:sp>
      <p:sp>
        <p:nvSpPr>
          <p:cNvPr id="776" name="Google Shape;776;p55"/>
          <p:cNvSpPr txBox="1"/>
          <p:nvPr>
            <p:ph idx="1" type="body"/>
          </p:nvPr>
        </p:nvSpPr>
        <p:spPr>
          <a:xfrm>
            <a:off x="457200" y="1981200"/>
            <a:ext cx="8382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Responsible for powering every device in your computer.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Parts of a Power supply: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Disk drive connectors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Motherboard connector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Power supply fan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Power switch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Input voltage selector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Cover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Power plugs receptacle</a:t>
            </a:r>
            <a:endParaRPr b="1" i="1">
              <a:highlight>
                <a:srgbClr val="FFFF00"/>
              </a:highlight>
            </a:endParaRPr>
          </a:p>
        </p:txBody>
      </p:sp>
      <p:pic>
        <p:nvPicPr>
          <p:cNvPr descr="2060ad8d-da28-4628-b353-ceee9d6482be" id="777" name="Google Shape;7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514600"/>
            <a:ext cx="4114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Motherboard </a:t>
            </a:r>
            <a:endParaRPr>
              <a:highlight>
                <a:srgbClr val="FF00FF"/>
              </a:highlight>
            </a:endParaRPr>
          </a:p>
        </p:txBody>
      </p:sp>
      <p:sp>
        <p:nvSpPr>
          <p:cNvPr id="780" name="Google Shape;780;p56"/>
          <p:cNvSpPr txBox="1"/>
          <p:nvPr>
            <p:ph idx="1" type="body"/>
          </p:nvPr>
        </p:nvSpPr>
        <p:spPr>
          <a:xfrm>
            <a:off x="457200" y="17526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The physical arrangement in a computer that contains the computer’s basic circuitry and components.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Components are: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Microprocessor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(Optional) Coprocessors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Memory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Basic Input/Output System (BIOS)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Expansion Slot</a:t>
            </a:r>
            <a:endParaRPr b="1" i="1">
              <a:highlight>
                <a:srgbClr val="FF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Char char="◻"/>
            </a:pPr>
            <a:r>
              <a:rPr b="1" i="1" lang="en-US" sz="2400" u="none">
                <a:solidFill>
                  <a:schemeClr val="dk1"/>
                </a:solidFill>
                <a:highlight>
                  <a:srgbClr val="FFFF00"/>
                </a:highlight>
              </a:rPr>
              <a:t>Interconnecting circuitry</a:t>
            </a:r>
            <a:endParaRPr b="1" i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sng">
                <a:solidFill>
                  <a:srgbClr val="FF00FF"/>
                </a:solidFill>
                <a:highlight>
                  <a:srgbClr val="FFFF00"/>
                </a:highlight>
              </a:rPr>
              <a:t>Functions of an Information Processing System</a:t>
            </a:r>
            <a:endParaRPr b="1" u="sng">
              <a:solidFill>
                <a:srgbClr val="FF00FF"/>
              </a:solidFill>
              <a:highlight>
                <a:srgbClr val="FFFF00"/>
              </a:highlight>
            </a:endParaRPr>
          </a:p>
        </p:txBody>
      </p:sp>
      <p:sp>
        <p:nvSpPr>
          <p:cNvPr id="629" name="Google Shape;629;p21"/>
          <p:cNvSpPr txBox="1"/>
          <p:nvPr>
            <p:ph idx="1" type="body"/>
          </p:nvPr>
        </p:nvSpPr>
        <p:spPr>
          <a:xfrm>
            <a:off x="172598" y="2036284"/>
            <a:ext cx="5069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AutoNum type="arabicPeriod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It accepts and gather data. (INPUT)</a:t>
            </a:r>
            <a:endParaRPr b="1" i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AutoNum type="arabicPeriod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It processes data to become information. (PROCESSING)</a:t>
            </a:r>
            <a:endParaRPr b="1" i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AutoNum type="arabicPeriod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It stores data and information. (STORE)</a:t>
            </a:r>
            <a:endParaRPr b="1" i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AutoNum type="arabicPeriod"/>
            </a:pPr>
            <a:r>
              <a:rPr b="1" i="1" lang="en-US" sz="3200" u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It presents information. (OUTPUT)</a:t>
            </a:r>
            <a:endParaRPr b="1" i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2336650"/>
            <a:ext cx="39128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therboard-Diagram" id="782" name="Google Shape;7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04812"/>
            <a:ext cx="6705600" cy="645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Expansion Slots</a:t>
            </a:r>
            <a:endParaRPr/>
          </a:p>
        </p:txBody>
      </p:sp>
      <p:sp>
        <p:nvSpPr>
          <p:cNvPr id="785" name="Google Shape;785;p5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Graphic cards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Sound cards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Modem cards</a:t>
            </a:r>
            <a:endParaRPr b="1" i="1">
              <a:highlight>
                <a:srgbClr val="00FF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FF"/>
                </a:highlight>
              </a:rPr>
              <a:t>Network interface cards/network adapter</a:t>
            </a:r>
            <a:endParaRPr b="1" i="1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/>
          </a:p>
        </p:txBody>
      </p:sp>
      <p:sp>
        <p:nvSpPr>
          <p:cNvPr id="788" name="Google Shape;788;p59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Instructions that tell the computer how to process data into the form you want.</a:t>
            </a:r>
            <a:endParaRPr b="1" i="1">
              <a:highlight>
                <a:srgbClr val="00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Software and programs are interchangeable.</a:t>
            </a:r>
            <a:endParaRPr b="1" i="1">
              <a:highlight>
                <a:srgbClr val="00FF00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00FF00"/>
                </a:highlight>
              </a:rPr>
              <a:t>Two major types:</a:t>
            </a:r>
            <a:endParaRPr b="1" i="1">
              <a:highlight>
                <a:srgbClr val="00FF00"/>
              </a:highlight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Char char="◻"/>
            </a:pPr>
            <a:r>
              <a:rPr b="1" i="1" lang="en-US" sz="2800" u="none">
                <a:solidFill>
                  <a:schemeClr val="dk1"/>
                </a:solidFill>
                <a:highlight>
                  <a:srgbClr val="00FF00"/>
                </a:highlight>
              </a:rPr>
              <a:t>System and Applications </a:t>
            </a:r>
            <a:endParaRPr b="1" i="1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0"/>
          <p:cNvSpPr txBox="1"/>
          <p:nvPr>
            <p:ph type="title"/>
          </p:nvPr>
        </p:nvSpPr>
        <p:spPr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</a:rPr>
              <a:t>2 Kinds of Software</a:t>
            </a:r>
            <a:endParaRPr b="1" i="1">
              <a:highlight>
                <a:srgbClr val="FFFF00"/>
              </a:highlight>
            </a:endParaRPr>
          </a:p>
        </p:txBody>
      </p:sp>
      <p:sp>
        <p:nvSpPr>
          <p:cNvPr id="791" name="Google Shape;791;p60"/>
          <p:cNvSpPr txBox="1"/>
          <p:nvPr>
            <p:ph idx="1" type="body"/>
          </p:nvPr>
        </p:nvSpPr>
        <p:spPr>
          <a:xfrm>
            <a:off x="191877" y="1600200"/>
            <a:ext cx="82296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-US" sz="2600" u="none">
                <a:solidFill>
                  <a:schemeClr val="dk1"/>
                </a:solidFill>
                <a:highlight>
                  <a:srgbClr val="00FF00"/>
                </a:highlight>
              </a:rPr>
              <a:t>1.  System Software enables the application software to interact with the computer hardware.</a:t>
            </a:r>
            <a:endParaRPr b="1" i="1" sz="2600">
              <a:highlight>
                <a:srgbClr val="00FF00"/>
              </a:highlight>
            </a:endParaRPr>
          </a:p>
          <a:p>
            <a:pPr indent="-313690" lvl="1" marL="74295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◻"/>
            </a:pPr>
            <a:r>
              <a:rPr b="1" i="1" lang="en-US" sz="2600" u="none">
                <a:solidFill>
                  <a:schemeClr val="dk1"/>
                </a:solidFill>
                <a:highlight>
                  <a:srgbClr val="00FF00"/>
                </a:highlight>
              </a:rPr>
              <a:t>Operating Systems are programs that coordinate computer resources, provide an interface between users and the computer; and run applications.</a:t>
            </a:r>
            <a:endParaRPr b="1" i="1" sz="2600">
              <a:highlight>
                <a:srgbClr val="00FF00"/>
              </a:highlight>
            </a:endParaRPr>
          </a:p>
          <a:p>
            <a:pPr indent="-313690" lvl="1" marL="74295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◻"/>
            </a:pPr>
            <a:r>
              <a:rPr b="1" i="1" lang="en-US" sz="2600" u="none">
                <a:solidFill>
                  <a:schemeClr val="dk1"/>
                </a:solidFill>
                <a:highlight>
                  <a:srgbClr val="00FF00"/>
                </a:highlight>
              </a:rPr>
              <a:t>Utilities perform specific tasks related to managing computer resources.</a:t>
            </a:r>
            <a:endParaRPr b="1" i="1" sz="2600">
              <a:highlight>
                <a:srgbClr val="00FF00"/>
              </a:highlight>
            </a:endParaRPr>
          </a:p>
          <a:p>
            <a:pPr indent="-313690" lvl="1" marL="74295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◻"/>
            </a:pPr>
            <a:r>
              <a:rPr b="1" i="1" lang="en-US" sz="2600" u="none">
                <a:solidFill>
                  <a:schemeClr val="dk1"/>
                </a:solidFill>
                <a:highlight>
                  <a:srgbClr val="00FF00"/>
                </a:highlight>
              </a:rPr>
              <a:t>Device drivers are specialized programs designed to allow particular input or output devices to communicate with the rest of the computer system.</a:t>
            </a:r>
            <a:endParaRPr b="1" i="1" sz="26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rgbClr val="FF00FF"/>
                </a:solidFill>
                <a:highlight>
                  <a:srgbClr val="00FFFF"/>
                </a:highlight>
              </a:rPr>
              <a:t>Functions of a System Software</a:t>
            </a:r>
            <a:endParaRPr b="1" i="1">
              <a:solidFill>
                <a:srgbClr val="FF00FF"/>
              </a:solidFill>
              <a:highlight>
                <a:srgbClr val="00FFFF"/>
              </a:highlight>
            </a:endParaRPr>
          </a:p>
        </p:txBody>
      </p:sp>
      <p:sp>
        <p:nvSpPr>
          <p:cNvPr id="794" name="Google Shape;794;p6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Managing resources (memory, processing, storage, and devices like printer).</a:t>
            </a:r>
            <a:endParaRPr b="1" i="1" sz="2800">
              <a:highlight>
                <a:srgbClr val="FFFF00"/>
              </a:highlight>
            </a:endParaRPr>
          </a:p>
          <a:p>
            <a:pPr indent="-368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Providing user interface</a:t>
            </a:r>
            <a:endParaRPr b="1" i="1" sz="2800">
              <a:highlight>
                <a:srgbClr val="FFFF00"/>
              </a:highlight>
            </a:endParaRPr>
          </a:p>
          <a:p>
            <a:pPr indent="-3683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</a:pPr>
            <a:r>
              <a:rPr b="1" i="1" lang="en-US" sz="2800" u="none">
                <a:solidFill>
                  <a:schemeClr val="dk1"/>
                </a:solidFill>
                <a:highlight>
                  <a:srgbClr val="FFFF00"/>
                </a:highlight>
              </a:rPr>
              <a:t>Running applications</a:t>
            </a:r>
            <a:endParaRPr b="1" i="1" sz="2800">
              <a:highlight>
                <a:srgbClr val="FFFF00"/>
              </a:highlight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i="1" sz="2800" u="none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795" name="Google Shape;79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200400"/>
            <a:ext cx="24479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1"/>
          <p:cNvPicPr preferRelativeResize="0"/>
          <p:nvPr/>
        </p:nvPicPr>
        <p:blipFill rotWithShape="1">
          <a:blip r:embed="rId4">
            <a:alphaModFix/>
          </a:blip>
          <a:srcRect b="12000" l="21854" r="21848" t="12000"/>
          <a:stretch/>
        </p:blipFill>
        <p:spPr>
          <a:xfrm>
            <a:off x="4114800" y="4343400"/>
            <a:ext cx="1981201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1"/>
          <p:cNvPicPr preferRelativeResize="0"/>
          <p:nvPr/>
        </p:nvPicPr>
        <p:blipFill rotWithShape="1">
          <a:blip r:embed="rId5">
            <a:alphaModFix/>
          </a:blip>
          <a:srcRect b="17192" l="0" r="0" t="2051"/>
          <a:stretch/>
        </p:blipFill>
        <p:spPr>
          <a:xfrm>
            <a:off x="533400" y="4419600"/>
            <a:ext cx="2957512" cy="183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2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sng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2 Kinds of Software</a:t>
            </a:r>
            <a:endParaRPr b="1" i="1" u="sng">
              <a:highlight>
                <a:srgbClr val="00FFFF"/>
              </a:highlight>
            </a:endParaRPr>
          </a:p>
        </p:txBody>
      </p:sp>
      <p:sp>
        <p:nvSpPr>
          <p:cNvPr id="800" name="Google Shape;800;p62"/>
          <p:cNvSpPr txBox="1"/>
          <p:nvPr>
            <p:ph idx="4294967295" type="body"/>
          </p:nvPr>
        </p:nvSpPr>
        <p:spPr>
          <a:xfrm>
            <a:off x="457200" y="1981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omic Sans MS"/>
              <a:buAutoNum type="arabicPeriod" startAt="2"/>
            </a:pPr>
            <a:r>
              <a:rPr b="1" i="1" lang="en-US" sz="3200" u="none" cap="none" strike="noStrike">
                <a:solidFill>
                  <a:srgbClr val="0000FF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Applications Software - provides the real functionality of a computer.  It help you use your computer to do specific types of work.</a:t>
            </a:r>
            <a:endParaRPr b="1" i="1">
              <a:solidFill>
                <a:srgbClr val="0000FF"/>
              </a:solidFill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240"/>
              <a:buFont typeface="Comic Sans MS"/>
              <a:buChar char="■"/>
            </a:pPr>
            <a:r>
              <a:rPr b="1" i="1" lang="en-US" sz="2800" u="none" cap="none" strike="noStrike">
                <a:solidFill>
                  <a:srgbClr val="0000FF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Basic Applications, widely used in all career areas.  </a:t>
            </a:r>
            <a:endParaRPr b="1" i="1">
              <a:solidFill>
                <a:srgbClr val="0000FF"/>
              </a:solidFill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33400" lvl="1" marL="990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240"/>
              <a:buFont typeface="Comic Sans MS"/>
              <a:buChar char="■"/>
            </a:pPr>
            <a:r>
              <a:rPr b="1" i="1" lang="en-US" sz="2800" u="none" cap="none" strike="noStrike">
                <a:solidFill>
                  <a:srgbClr val="0000FF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Specialized Applications, more 	    narrowly focused on specific 	  disciplines and occupations.</a:t>
            </a:r>
            <a:endParaRPr b="1" i="1">
              <a:solidFill>
                <a:srgbClr val="0000FF"/>
              </a:solidFill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1" name="Google Shape;801;p62"/>
          <p:cNvPicPr preferRelativeResize="0"/>
          <p:nvPr/>
        </p:nvPicPr>
        <p:blipFill rotWithShape="1">
          <a:blip r:embed="rId3">
            <a:alphaModFix/>
          </a:blip>
          <a:srcRect b="15081" l="3748" r="11253" t="13408"/>
          <a:stretch/>
        </p:blipFill>
        <p:spPr>
          <a:xfrm>
            <a:off x="5867400" y="609600"/>
            <a:ext cx="2514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5341937"/>
            <a:ext cx="2552700" cy="113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3"/>
          <p:cNvSpPr txBox="1"/>
          <p:nvPr>
            <p:ph type="title"/>
          </p:nvPr>
        </p:nvSpPr>
        <p:spPr>
          <a:xfrm>
            <a:off x="484742" y="1072308"/>
            <a:ext cx="89439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n-US" sz="4600">
                <a:solidFill>
                  <a:srgbClr val="000000"/>
                </a:solidFill>
                <a:highlight>
                  <a:srgbClr val="FFFF00"/>
                </a:highlight>
                <a:latin typeface="Arial Black"/>
                <a:ea typeface="Arial Black"/>
                <a:cs typeface="Arial Black"/>
                <a:sym typeface="Arial Black"/>
              </a:rPr>
              <a:t>DOS and GUI Operating System</a:t>
            </a:r>
            <a:endParaRPr i="1" sz="4600">
              <a:solidFill>
                <a:srgbClr val="000000"/>
              </a:solidFill>
              <a:highlight>
                <a:srgbClr val="FF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Disk Operating System</a:t>
            </a:r>
            <a:endParaRPr/>
          </a:p>
        </p:txBody>
      </p:sp>
      <p:sp>
        <p:nvSpPr>
          <p:cNvPr id="807" name="Google Shape;807;p6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DOS was the first widely installed operating system for personal computers.</a:t>
            </a:r>
            <a:endParaRPr b="1" i="1">
              <a:highlight>
                <a:srgbClr val="FF00FF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>
                <a:solidFill>
                  <a:schemeClr val="dk1"/>
                </a:solidFill>
                <a:highlight>
                  <a:srgbClr val="FF00FF"/>
                </a:highlight>
              </a:rPr>
              <a:t>Command-driven</a:t>
            </a:r>
            <a:endParaRPr b="1" i="1">
              <a:highlight>
                <a:srgbClr val="FF00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MS-DOS Commands</a:t>
            </a:r>
            <a:endParaRPr/>
          </a:p>
        </p:txBody>
      </p:sp>
      <p:sp>
        <p:nvSpPr>
          <p:cNvPr id="810" name="Google Shape;810;p6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COMMAND is the name of a special program that makes your computer carry out a task.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 (GUI)</a:t>
            </a:r>
            <a:endParaRPr/>
          </a:p>
        </p:txBody>
      </p:sp>
      <p:sp>
        <p:nvSpPr>
          <p:cNvPr id="813" name="Google Shape;813;p6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Thru GUI, users can interact directly with the operating system.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Windows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Icons, Menus, Dialog boxes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n-US" sz="4000" u="sng">
                <a:solidFill>
                  <a:srgbClr val="FFFF00"/>
                </a:solidFill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Three Major Components of an Information Processing System</a:t>
            </a:r>
            <a:endParaRPr i="1" u="sng">
              <a:solidFill>
                <a:srgbClr val="FFFF00"/>
              </a:solidFill>
              <a:highlight>
                <a:srgbClr val="FF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2"/>
          <p:cNvSpPr txBox="1"/>
          <p:nvPr>
            <p:ph idx="1" type="body"/>
          </p:nvPr>
        </p:nvSpPr>
        <p:spPr>
          <a:xfrm>
            <a:off x="457200" y="1981200"/>
            <a:ext cx="7731900" cy="5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Arial Black"/>
              <a:buChar char="■"/>
            </a:pPr>
            <a:r>
              <a:rPr b="1" i="1" lang="en-US" sz="2900" u="sng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HARDWARE is the tangible part of a computer system.</a:t>
            </a:r>
            <a:endParaRPr b="1" i="1" sz="2900" u="sng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746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Arial Black"/>
              <a:buChar char="■"/>
            </a:pPr>
            <a:r>
              <a:rPr b="1" i="1" lang="en-US" sz="2900" u="sng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SOFTWARE is the non-tangible part that tells the computer how to do its job.</a:t>
            </a:r>
            <a:endParaRPr b="1" i="1" sz="2900" u="sng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7465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Arial Black"/>
              <a:buChar char="■"/>
            </a:pPr>
            <a:r>
              <a:rPr b="1" i="1" lang="en-US" sz="2900" u="sng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PEOPLEWARE refer to people who use and operate the computer system, write computer programs, and analyze and design the information system.</a:t>
            </a:r>
            <a:endParaRPr b="1" i="1" sz="2900" u="sng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s" id="815" name="Google Shape;8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81000"/>
            <a:ext cx="4876800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catcher4_004" id="816" name="Google Shape;81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514600"/>
            <a:ext cx="5638801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8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i="0" lang="en-US" sz="6200" u="none" cap="none" strike="noStrike">
                <a:solidFill>
                  <a:schemeClr val="dk1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FILES</a:t>
            </a:r>
            <a:endParaRPr sz="6200"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19" name="Google Shape;819;p68"/>
          <p:cNvSpPr txBox="1"/>
          <p:nvPr>
            <p:ph idx="4294967295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FILE is simply a collection of information that you store on a disk or diskette.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Must have a unique name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Two parts: the filename and extension separated by a period.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		RECIPE.DOC</a:t>
            </a:r>
            <a:endParaRPr b="1" i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9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 cap="none" strike="noStrike">
                <a:solidFill>
                  <a:schemeClr val="dk1"/>
                </a:solidFill>
                <a:highlight>
                  <a:srgbClr val="00FFFF"/>
                </a:highlight>
              </a:rPr>
              <a:t>EXTENSIONS</a:t>
            </a:r>
            <a:endParaRPr b="1" i="1">
              <a:highlight>
                <a:srgbClr val="00FFFF"/>
              </a:highlight>
            </a:endParaRPr>
          </a:p>
        </p:txBody>
      </p:sp>
      <p:sp>
        <p:nvSpPr>
          <p:cNvPr id="822" name="Google Shape;822;p69"/>
          <p:cNvSpPr txBox="1"/>
          <p:nvPr>
            <p:ph idx="4294967295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Use extension to make your filenames more descriptive.</a:t>
            </a:r>
            <a:endParaRPr>
              <a:highlight>
                <a:srgbClr val="00FF00"/>
              </a:highlight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.DOC – word documents</a:t>
            </a:r>
            <a:endParaRPr>
              <a:highlight>
                <a:srgbClr val="00FF00"/>
              </a:highlight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.XLS – excel documents</a:t>
            </a:r>
            <a:endParaRPr>
              <a:highlight>
                <a:srgbClr val="00FF00"/>
              </a:highlight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.PPT – powerpoint documents</a:t>
            </a:r>
            <a:endParaRPr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0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 cap="none" strike="noStrik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DIRECTORIES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5" name="Google Shape;825;p70"/>
          <p:cNvSpPr txBox="1"/>
          <p:nvPr>
            <p:ph idx="4294967295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One way of organizing the files on your computer Hard Disk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ROOT – one basic directory</a:t>
            </a:r>
            <a:endParaRPr b="1" i="1">
              <a:highlight>
                <a:srgbClr val="FFFF00"/>
              </a:highlight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Char char="■"/>
            </a:pPr>
            <a:r>
              <a:rPr b="1" i="1" lang="en-US" sz="3200" u="none" cap="none" strike="noStrike">
                <a:solidFill>
                  <a:schemeClr val="dk1"/>
                </a:solidFill>
                <a:highlight>
                  <a:srgbClr val="FFFF00"/>
                </a:highlight>
              </a:rPr>
              <a:t>Subdirectories</a:t>
            </a:r>
            <a:endParaRPr b="1" i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27" name="Google Shape;82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382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200"/>
            <a:ext cx="9144000" cy="6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4"/>
          <p:cNvSpPr txBox="1"/>
          <p:nvPr/>
        </p:nvSpPr>
        <p:spPr>
          <a:xfrm>
            <a:off x="914400" y="300228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/>
          <p:nvPr/>
        </p:nvSpPr>
        <p:spPr>
          <a:xfrm>
            <a:off x="634825" y="918075"/>
            <a:ext cx="8883600" cy="10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00" u="sng">
                <a:solidFill>
                  <a:srgbClr val="00FFFF"/>
                </a:solidFill>
                <a:highlight>
                  <a:schemeClr val="lt2"/>
                </a:highlight>
              </a:rPr>
              <a:t>JNAN CHANDRA GHOSH POLYTECHNIC COLLEGE</a:t>
            </a:r>
            <a:endParaRPr b="1" i="1" sz="2900" u="sng">
              <a:solidFill>
                <a:srgbClr val="00FFFF"/>
              </a:solidFill>
              <a:highlight>
                <a:schemeClr val="lt2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00" name="Google Shape;600;p15"/>
          <p:cNvSpPr txBox="1"/>
          <p:nvPr/>
        </p:nvSpPr>
        <p:spPr>
          <a:xfrm>
            <a:off x="634825" y="2311395"/>
            <a:ext cx="77418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NAME :   SWASTIK DUTTA    DEBNATH GHOSH</a:t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DEPARTMENT: ELECTRONICS AND TELECOMMUNICATIONS ENGINEERING</a:t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REGISTRATION : D202110103 , D202110065</a:t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Roll : DJCGETCS2</a:t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000FF"/>
                </a:solidFill>
                <a:highlight>
                  <a:srgbClr val="FFFF00"/>
                </a:highlight>
                <a:latin typeface="Verdana"/>
                <a:ea typeface="Verdana"/>
                <a:cs typeface="Verdana"/>
                <a:sym typeface="Verdana"/>
              </a:rPr>
              <a:t>NUMBER : 10010231 , 10010193</a:t>
            </a:r>
            <a:endParaRPr b="1" i="1" sz="2200">
              <a:solidFill>
                <a:srgbClr val="0000FF"/>
              </a:solidFill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0" y="1070975"/>
            <a:ext cx="8019500" cy="57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24" y="795063"/>
            <a:ext cx="8376750" cy="57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"/>
          <p:cNvSpPr txBox="1"/>
          <p:nvPr/>
        </p:nvSpPr>
        <p:spPr>
          <a:xfrm rot="-1930070">
            <a:off x="1445075" y="2617337"/>
            <a:ext cx="7435745" cy="4454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-83185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9500"/>
              <a:buFont typeface="Calibri"/>
              <a:buChar char="●"/>
            </a:pPr>
            <a:r>
              <a:rPr b="1" i="1" lang="en-US" sz="9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i="1" sz="9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Basic Units of Measurement</a:t>
            </a:r>
            <a:endParaRPr b="1" i="1" u="sng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3"/>
          <p:cNvSpPr txBox="1"/>
          <p:nvPr>
            <p:ph idx="1" type="body"/>
          </p:nvPr>
        </p:nvSpPr>
        <p:spPr>
          <a:xfrm>
            <a:off x="457200" y="19812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BIT is a unit of information equivalent to the result of a choice between only 2 possible alternatives in the binary number system.</a:t>
            </a:r>
            <a:endParaRPr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i="1" lang="en-US" sz="32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BYTE is a sequence of 8 bits (enough to represent one character of alphanumeric data) processed as a single unit for information.  </a:t>
            </a:r>
            <a:endParaRPr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FFFF00"/>
                </a:highlight>
              </a:rPr>
              <a:t>Basic Units of Measurement</a:t>
            </a:r>
            <a:endParaRPr b="1" i="1">
              <a:highlight>
                <a:srgbClr val="FFFF00"/>
              </a:highlight>
            </a:endParaRPr>
          </a:p>
        </p:txBody>
      </p:sp>
      <p:sp>
        <p:nvSpPr>
          <p:cNvPr id="639" name="Google Shape;639;p24"/>
          <p:cNvSpPr txBox="1"/>
          <p:nvPr>
            <p:ph idx="1" type="body"/>
          </p:nvPr>
        </p:nvSpPr>
        <p:spPr>
          <a:xfrm>
            <a:off x="457200" y="264758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Char char="■"/>
            </a:pPr>
            <a:r>
              <a:rPr b="1" i="1" lang="en-US" sz="32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A byte can be used to represent a single character, which can be:</a:t>
            </a:r>
            <a:endParaRPr b="1" i="1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Arial Black"/>
              <a:buChar char="◻"/>
            </a:pPr>
            <a:r>
              <a:rPr b="1" i="1" lang="en-US" sz="28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A letter</a:t>
            </a:r>
            <a:endParaRPr b="1" i="1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Arial Black"/>
              <a:buChar char="◻"/>
            </a:pPr>
            <a:r>
              <a:rPr b="1" i="1" lang="en-US" sz="28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A number</a:t>
            </a:r>
            <a:endParaRPr b="1" i="1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Arial Black"/>
              <a:buChar char="◻"/>
            </a:pPr>
            <a:r>
              <a:rPr b="1" i="1" lang="en-US" sz="28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A special character or symbol, or</a:t>
            </a:r>
            <a:endParaRPr b="1" i="1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Arial Black"/>
              <a:buChar char="◻"/>
            </a:pPr>
            <a:r>
              <a:rPr b="1" i="1" lang="en-US" sz="2800" u="sng">
                <a:solidFill>
                  <a:schemeClr val="dk1"/>
                </a:solidFill>
                <a:highlight>
                  <a:srgbClr val="00FF00"/>
                </a:highlight>
                <a:latin typeface="Arial Black"/>
                <a:ea typeface="Arial Black"/>
                <a:cs typeface="Arial Black"/>
                <a:sym typeface="Arial Black"/>
              </a:rPr>
              <a:t>A space</a:t>
            </a:r>
            <a:endParaRPr b="1" i="1" u="sng">
              <a:highlight>
                <a:srgbClr val="00FF00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685800"/>
            <a:ext cx="4267200" cy="310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3048000"/>
            <a:ext cx="4572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dk1"/>
                </a:solidFill>
                <a:highlight>
                  <a:srgbClr val="00FFFF"/>
                </a:highlight>
                <a:latin typeface="Arial Black"/>
                <a:ea typeface="Arial Black"/>
                <a:cs typeface="Arial Black"/>
                <a:sym typeface="Arial Black"/>
              </a:rPr>
              <a:t>Basic Units of Measurement</a:t>
            </a:r>
            <a:endParaRPr b="1" i="1">
              <a:highlight>
                <a:srgbClr val="00FFFF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5" name="Google Shape;645;p2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omic Sans MS"/>
              <a:buChar char="■"/>
            </a:pPr>
            <a: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1,000 bytes		=1 kilobyte (K or KB) </a:t>
            </a:r>
            <a:b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1,000 KB		=1 megabyte (MB) </a:t>
            </a:r>
            <a:b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1,000 MB		=1 gigabyte (GB) </a:t>
            </a:r>
            <a:b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i="1" lang="en-US" sz="3600" u="none">
                <a:solidFill>
                  <a:schemeClr val="dk1"/>
                </a:solidFill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1,000 GB		=1 Terabyte (TB) </a:t>
            </a:r>
            <a:endParaRPr b="1" i="1"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2.xml><?xml version="1.0" encoding="utf-8"?>
<a:theme xmlns:a="http://schemas.openxmlformats.org/drawingml/2006/main" xmlns:r="http://schemas.openxmlformats.org/officeDocument/2006/relationships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